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7" r:id="rId2"/>
    <p:sldId id="268" r:id="rId3"/>
    <p:sldId id="264" r:id="rId4"/>
    <p:sldId id="273" r:id="rId5"/>
    <p:sldId id="260" r:id="rId6"/>
    <p:sldId id="265" r:id="rId7"/>
    <p:sldId id="271" r:id="rId8"/>
    <p:sldId id="269" r:id="rId9"/>
    <p:sldId id="270" r:id="rId10"/>
    <p:sldId id="266" r:id="rId11"/>
    <p:sldId id="261" r:id="rId12"/>
    <p:sldId id="262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9900"/>
    <a:srgbClr val="FF66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5478F7-21FD-43E9-895E-EC7110DA2404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95008BC-DA31-4D19-837B-EFA4386B0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360"/>
            <a:ext cx="9144000" cy="680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00200" y="1524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  <a:t>Welcome to Security Automation Developer Days</a:t>
            </a:r>
            <a:endParaRPr lang="en-US" sz="3600" dirty="0">
              <a:solidFill>
                <a:srgbClr val="FFFF99"/>
              </a:solidFill>
              <a:latin typeface="Eras Demi IT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21336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  <a:t>The MITRE Corporation</a:t>
            </a:r>
            <a:b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</a:br>
            <a:r>
              <a:rPr lang="en-US" sz="3600" dirty="0" smtClean="0">
                <a:solidFill>
                  <a:srgbClr val="FFFF99"/>
                </a:solidFill>
                <a:latin typeface="Eras Demi ITC" pitchFamily="34" charset="0"/>
              </a:rPr>
              <a:t>Bedford, Massachusetts</a:t>
            </a:r>
            <a:endParaRPr lang="en-US" sz="3600" dirty="0">
              <a:solidFill>
                <a:srgbClr val="FFFF99"/>
              </a:solidFill>
              <a:latin typeface="Eras Demi IT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Development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Free course – SCAP use case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Explains MITRE’s approach to security guide development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Includes overview to SCAP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Hands-on exercises with MITRE-developed SW tools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Has been offered regularly at MITRE in McLean, VA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 smtClean="0"/>
              <a:t>CBT  version coming soon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57200" y="6059268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benchmarkdevelopment.mitre.org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5029200"/>
          </a:xfrm>
        </p:spPr>
        <p:txBody>
          <a:bodyPr numCol="1"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Monday</a:t>
            </a:r>
          </a:p>
          <a:p>
            <a:pPr lvl="1"/>
            <a:r>
              <a:rPr lang="en-US" sz="2400" dirty="0" smtClean="0"/>
              <a:t>Asset Management</a:t>
            </a:r>
          </a:p>
          <a:p>
            <a:pPr lvl="1"/>
            <a:r>
              <a:rPr lang="en-US" sz="2400" dirty="0" smtClean="0"/>
              <a:t>OVAL</a:t>
            </a:r>
          </a:p>
          <a:p>
            <a:pPr marL="1598613" indent="-228600">
              <a:spcBef>
                <a:spcPts val="48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Tuesday</a:t>
            </a:r>
          </a:p>
          <a:p>
            <a:pPr marL="1944688" lvl="1" defTabSz="1035050"/>
            <a:r>
              <a:rPr lang="en-US" sz="2400" dirty="0" smtClean="0"/>
              <a:t>Cross-SCAP Standardization</a:t>
            </a:r>
          </a:p>
          <a:p>
            <a:pPr marL="1944688" lvl="1" defTabSz="1035050"/>
            <a:r>
              <a:rPr lang="en-US" sz="2400" dirty="0" smtClean="0"/>
              <a:t>Remediation</a:t>
            </a:r>
          </a:p>
          <a:p>
            <a:pPr marL="2963863" indent="-228600">
              <a:spcBef>
                <a:spcPts val="1200"/>
              </a:spcBef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Wednesday</a:t>
            </a:r>
          </a:p>
          <a:p>
            <a:pPr marL="3373438" lvl="1" indent="-233363"/>
            <a:r>
              <a:rPr lang="en-US" sz="2400" dirty="0" smtClean="0"/>
              <a:t>Digital Trust</a:t>
            </a:r>
          </a:p>
          <a:p>
            <a:pPr marL="3373438" lvl="1" indent="-233363"/>
            <a:r>
              <a:rPr lang="en-US" sz="2400" dirty="0" smtClean="0"/>
              <a:t>CPE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4469" y="2895600"/>
            <a:ext cx="3613731" cy="461665"/>
          </a:xfrm>
          <a:prstGeom prst="rect">
            <a:avLst/>
          </a:prstGeom>
          <a:solidFill>
            <a:srgbClr val="FFFF99"/>
          </a:solidFill>
          <a:ln w="38100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Social at </a:t>
            </a:r>
            <a:r>
              <a:rPr lang="en-US" sz="2400" dirty="0" err="1" smtClean="0">
                <a:solidFill>
                  <a:srgbClr val="FF6600"/>
                </a:solidFill>
              </a:rPr>
              <a:t>FlatBread</a:t>
            </a:r>
            <a:r>
              <a:rPr lang="en-US" sz="2400" dirty="0" smtClean="0">
                <a:solidFill>
                  <a:srgbClr val="FF6600"/>
                </a:solidFill>
              </a:rPr>
              <a:t> Pizza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ts val="3000"/>
              </a:lnSpc>
              <a:tabLst>
                <a:tab pos="7315200" algn="r"/>
              </a:tabLst>
            </a:pPr>
            <a:r>
              <a:rPr lang="en-US" dirty="0" smtClean="0"/>
              <a:t>8:45 – 11:45	John Wunder, MITRE</a:t>
            </a:r>
            <a:br>
              <a:rPr lang="en-US" dirty="0" smtClean="0"/>
            </a:br>
            <a:r>
              <a:rPr lang="en-US" dirty="0" smtClean="0"/>
              <a:t>Asset Results Format and Asset Mgmt</a:t>
            </a:r>
          </a:p>
          <a:p>
            <a:pPr>
              <a:tabLst>
                <a:tab pos="7315200" algn="r"/>
              </a:tabLst>
            </a:pPr>
            <a:endParaRPr lang="en-US" dirty="0" smtClean="0"/>
          </a:p>
          <a:p>
            <a:pPr>
              <a:lnSpc>
                <a:spcPts val="3000"/>
              </a:lnSpc>
              <a:spcAft>
                <a:spcPts val="600"/>
              </a:spcAft>
              <a:tabLst>
                <a:tab pos="630238" algn="l"/>
                <a:tab pos="7315200" algn="r"/>
              </a:tabLst>
            </a:pPr>
            <a:r>
              <a:rPr lang="en-US" dirty="0" smtClean="0"/>
              <a:t>Lunchtime Status Reports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400" dirty="0" smtClean="0"/>
              <a:t>OVAL &amp; TPM-based Attestation	Charles Schmidt, MITRE</a:t>
            </a:r>
            <a:br>
              <a:rPr lang="en-US" sz="2400" dirty="0" smtClean="0"/>
            </a:br>
            <a:r>
              <a:rPr lang="en-US" sz="2400" dirty="0" smtClean="0"/>
              <a:t>	CVE	Dave Mann, MITRE</a:t>
            </a:r>
            <a:br>
              <a:rPr lang="en-US" sz="2400" dirty="0" smtClean="0"/>
            </a:br>
            <a:r>
              <a:rPr lang="en-US" sz="2400" dirty="0" smtClean="0"/>
              <a:t>	CCE	Matt Wojcik, MITRE</a:t>
            </a:r>
            <a:br>
              <a:rPr lang="en-US" sz="2400" dirty="0" smtClean="0"/>
            </a:br>
            <a:r>
              <a:rPr lang="en-US" sz="2400" dirty="0" smtClean="0"/>
              <a:t>	XCCDF	Charles Schmidt, MITRE</a:t>
            </a:r>
          </a:p>
          <a:p>
            <a:pPr>
              <a:buNone/>
              <a:tabLst>
                <a:tab pos="7315200" algn="r"/>
              </a:tabLst>
            </a:pPr>
            <a:endParaRPr lang="en-US" sz="2400" dirty="0" smtClean="0"/>
          </a:p>
          <a:p>
            <a:pPr>
              <a:tabLst>
                <a:tab pos="7315200" algn="r"/>
              </a:tabLst>
            </a:pPr>
            <a:endParaRPr lang="en-US" dirty="0" smtClean="0"/>
          </a:p>
          <a:p>
            <a:pPr>
              <a:lnSpc>
                <a:spcPts val="3000"/>
              </a:lnSpc>
              <a:tabLst>
                <a:tab pos="7315200" algn="r"/>
              </a:tabLst>
            </a:pPr>
            <a:r>
              <a:rPr lang="en-US" dirty="0" smtClean="0"/>
              <a:t>1:00 – 4:30	Jon Baker, MITRE</a:t>
            </a:r>
            <a:br>
              <a:rPr lang="en-US" dirty="0" smtClean="0"/>
            </a:br>
            <a:r>
              <a:rPr lang="en-US" dirty="0" smtClean="0"/>
              <a:t>OVAL</a:t>
            </a:r>
          </a:p>
          <a:p>
            <a:pPr>
              <a:tabLst>
                <a:tab pos="7315200" algn="r"/>
              </a:tabLst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04800"/>
            <a:ext cx="3781425" cy="476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5257800"/>
            <a:ext cx="75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Tempus Sans ITC" pitchFamily="82" charset="0"/>
              </a:rPr>
              <a:t>Questions?</a:t>
            </a:r>
            <a:endParaRPr lang="en-US" sz="6000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 History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09750"/>
            <a:ext cx="56578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0245" y="1524001"/>
            <a:ext cx="417560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News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162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61473"/>
            <a:ext cx="9144000" cy="481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219200" y="1905000"/>
            <a:ext cx="6629400" cy="1938992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Castellar" pitchFamily="18" charset="0"/>
              </a:rPr>
              <a:t>Happy</a:t>
            </a:r>
            <a:br>
              <a:rPr lang="en-US" sz="6000" b="1" dirty="0" smtClean="0">
                <a:solidFill>
                  <a:srgbClr val="002060"/>
                </a:solidFill>
                <a:latin typeface="Castellar" pitchFamily="18" charset="0"/>
              </a:rPr>
            </a:br>
            <a:r>
              <a:rPr lang="en-US" sz="6000" b="1" dirty="0" smtClean="0">
                <a:solidFill>
                  <a:srgbClr val="002060"/>
                </a:solidFill>
                <a:latin typeface="Castellar" pitchFamily="18" charset="0"/>
              </a:rPr>
              <a:t>Flag Day</a:t>
            </a:r>
            <a:endParaRPr lang="en-US" sz="6000" b="1" dirty="0">
              <a:solidFill>
                <a:srgbClr val="002060"/>
              </a:solidFill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Access to the Facility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Rest Rooms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Breakfast, Lunch, Snack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Diet Restrictions?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Monday night social gathering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Local restaurants, points of interest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Questions?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 attendees</a:t>
            </a:r>
          </a:p>
          <a:p>
            <a:pPr lvl="1"/>
            <a:r>
              <a:rPr lang="en-US" dirty="0" smtClean="0"/>
              <a:t>Current status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Future direction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Share thoughts and ideas among the SCAP community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Solicit feedback to help shape future direction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5638800"/>
            <a:ext cx="5867400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rgbClr val="009900"/>
            </a:solidFill>
          </a:ln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9900"/>
                </a:solidFill>
                <a:latin typeface="Informal Roman" pitchFamily="66" charset="0"/>
              </a:rPr>
              <a:t>Lunch Time Reports</a:t>
            </a:r>
            <a:endParaRPr lang="en-US" sz="4800" b="1" dirty="0">
              <a:solidFill>
                <a:srgbClr val="009900"/>
              </a:solidFill>
              <a:latin typeface="Informal Roman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Attendees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Participate in the discussions</a:t>
            </a:r>
          </a:p>
          <a:p>
            <a:pPr lvl="1"/>
            <a:r>
              <a:rPr lang="en-US" dirty="0" smtClean="0"/>
              <a:t>Use the microphones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Network with your colleagues during breaks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Fill out the feedback form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Since We Last Met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46237"/>
            <a:ext cx="8763000" cy="452628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Annual IT Security Automation Conference</a:t>
            </a:r>
          </a:p>
          <a:p>
            <a:pPr lvl="1"/>
            <a:r>
              <a:rPr lang="en-US" sz="2200" dirty="0" smtClean="0"/>
              <a:t>Oct 26 &amp; 27, 2009</a:t>
            </a:r>
          </a:p>
          <a:p>
            <a:pPr lvl="1"/>
            <a:r>
              <a:rPr lang="en-US" sz="2200" dirty="0" smtClean="0"/>
              <a:t>Baltimore Convention Center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Security Automation Developer Days  Winter 2010</a:t>
            </a:r>
          </a:p>
          <a:p>
            <a:pPr lvl="1"/>
            <a:r>
              <a:rPr lang="en-US" sz="2200" dirty="0" smtClean="0"/>
              <a:t>Feb 22 – 24, 2010</a:t>
            </a:r>
          </a:p>
          <a:p>
            <a:pPr lvl="1"/>
            <a:r>
              <a:rPr lang="en-US" sz="2200" dirty="0" smtClean="0"/>
              <a:t>NIST, Gaithersburg, MD Campus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CVE Celebrates 10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Anniversary at RSA Security Conf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Annual IT Security Automation Conference</a:t>
            </a:r>
          </a:p>
          <a:p>
            <a:pPr lvl="1"/>
            <a:r>
              <a:rPr lang="en-US" sz="2200" dirty="0" smtClean="0"/>
              <a:t>Sep 27-29, 2010</a:t>
            </a:r>
          </a:p>
          <a:p>
            <a:pPr lvl="1"/>
            <a:r>
              <a:rPr lang="en-US" sz="2200" dirty="0" smtClean="0"/>
              <a:t>Baltimore Convention Center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444442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FFFF00"/>
                </a:solidFill>
              </a:rPr>
              <a:t>Coming Soon …</a:t>
            </a:r>
            <a:endParaRPr lang="en-US" sz="32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5211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OVAL</a:t>
            </a:r>
          </a:p>
          <a:p>
            <a:pPr lvl="1"/>
            <a:r>
              <a:rPr lang="en-US" dirty="0" smtClean="0"/>
              <a:t>5.6 released 11 Sep 2009</a:t>
            </a:r>
          </a:p>
          <a:p>
            <a:pPr lvl="1"/>
            <a:r>
              <a:rPr lang="en-US" dirty="0" smtClean="0"/>
              <a:t>5.7 released 11 May 2010</a:t>
            </a:r>
          </a:p>
          <a:p>
            <a:pPr lvl="1"/>
            <a:r>
              <a:rPr lang="en-US" dirty="0" smtClean="0"/>
              <a:t>5.8 planned release - 18 Aug 2010</a:t>
            </a:r>
          </a:p>
          <a:p>
            <a:pPr lvl="1"/>
            <a:r>
              <a:rPr lang="en-US" dirty="0" smtClean="0"/>
              <a:t>OVAL Repository</a:t>
            </a:r>
          </a:p>
          <a:p>
            <a:pPr lvl="2"/>
            <a:r>
              <a:rPr lang="en-US" dirty="0" smtClean="0"/>
              <a:t>1525 new definitions</a:t>
            </a:r>
          </a:p>
          <a:p>
            <a:pPr lvl="2"/>
            <a:r>
              <a:rPr lang="en-US" dirty="0" smtClean="0"/>
              <a:t>4510 modified definitions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OCIL Updates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2.0 released 24 Aug 2009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XCCDF</a:t>
            </a:r>
          </a:p>
          <a:p>
            <a:pPr lvl="1"/>
            <a:r>
              <a:rPr lang="en-US" dirty="0" smtClean="0"/>
              <a:t>1.2 planned release – 1 Sep 2010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CPE</a:t>
            </a:r>
          </a:p>
          <a:p>
            <a:pPr lvl="1"/>
            <a:r>
              <a:rPr lang="en-US" dirty="0" smtClean="0"/>
              <a:t>2.3 planned release - 1 Sep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5788</TotalTime>
  <Words>270</Words>
  <Application>Microsoft Office PowerPoint</Application>
  <PresentationFormat>On-screen Show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Foundry</vt:lpstr>
      <vt:lpstr>Slide 1</vt:lpstr>
      <vt:lpstr>Boston History</vt:lpstr>
      <vt:lpstr>Daily News</vt:lpstr>
      <vt:lpstr>Slide 4</vt:lpstr>
      <vt:lpstr>Logistics</vt:lpstr>
      <vt:lpstr>Goals of the Conference</vt:lpstr>
      <vt:lpstr>Role of the Attendees</vt:lpstr>
      <vt:lpstr>Since We Last Met …</vt:lpstr>
      <vt:lpstr>Standards News</vt:lpstr>
      <vt:lpstr>Benchmark Development Course</vt:lpstr>
      <vt:lpstr>Full Agenda</vt:lpstr>
      <vt:lpstr>Monday Agenda</vt:lpstr>
      <vt:lpstr>Slide 13</vt:lpstr>
    </vt:vector>
  </TitlesOfParts>
  <Company>The MITRE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sboczeno</dc:creator>
  <cp:lastModifiedBy>sboczeno</cp:lastModifiedBy>
  <cp:revision>75</cp:revision>
  <dcterms:created xsi:type="dcterms:W3CDTF">2009-06-05T17:36:17Z</dcterms:created>
  <dcterms:modified xsi:type="dcterms:W3CDTF">2010-06-14T11:35:13Z</dcterms:modified>
</cp:coreProperties>
</file>